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78" r:id="rId9"/>
    <p:sldId id="266" r:id="rId10"/>
    <p:sldId id="264" r:id="rId11"/>
    <p:sldId id="270" r:id="rId12"/>
    <p:sldId id="271" r:id="rId13"/>
    <p:sldId id="273" r:id="rId14"/>
    <p:sldId id="274" r:id="rId15"/>
    <p:sldId id="267" r:id="rId16"/>
    <p:sldId id="279" r:id="rId17"/>
    <p:sldId id="272" r:id="rId18"/>
    <p:sldId id="276" r:id="rId19"/>
    <p:sldId id="277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E48"/>
    <a:srgbClr val="6E6259"/>
    <a:srgbClr val="C8102E"/>
    <a:srgbClr val="7A6E67"/>
    <a:srgbClr val="F2BF49"/>
    <a:srgbClr val="ADA07A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6" autoAdjust="0"/>
    <p:restoredTop sz="88392" autoAdjust="0"/>
  </p:normalViewPr>
  <p:slideViewPr>
    <p:cSldViewPr>
      <p:cViewPr varScale="1">
        <p:scale>
          <a:sx n="102" d="100"/>
          <a:sy n="102" d="100"/>
        </p:scale>
        <p:origin x="19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-40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D408-A865-FD43-BD8A-60A14765CAA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BDB0-09E2-4741-A27D-AF8AA3540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1DA4-9F5C-6145-8010-1CB02F8CA18F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2586-8D9D-F44D-952F-229CE4F75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E7C8-83DD-43A2-87C8-22122EC9FDC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5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rgbClr val="6E625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3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95400"/>
            <a:ext cx="3886200" cy="3810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Unit Name Goes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1" descr="ISU LEFT white.eps"/>
          <p:cNvPicPr>
            <a:picLocks noChangeAspect="1"/>
          </p:cNvPicPr>
          <p:nvPr userDrawn="1"/>
        </p:nvPicPr>
        <p:blipFill>
          <a:blip r:embed="rId15"/>
          <a:srcRect b="38235"/>
          <a:stretch>
            <a:fillRect/>
          </a:stretch>
        </p:blipFill>
        <p:spPr bwMode="auto">
          <a:xfrm>
            <a:off x="533400" y="6365927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67388" y="63103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r>
              <a:rPr lang="en-US" dirty="0"/>
              <a:t>Unit Name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Wireless Ag Sensors for the Measurement of Soil Water 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Team: sdmay18-38 </a:t>
            </a:r>
          </a:p>
          <a:p>
            <a:r>
              <a:rPr lang="en-US" dirty="0"/>
              <a:t>Advisor: Dr. Dong</a:t>
            </a:r>
          </a:p>
          <a:p>
            <a:r>
              <a:rPr lang="en-US" dirty="0"/>
              <a:t>Client: Iowa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85AB-2080-4D58-81C1-9F01CA45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Data Acquisition Box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67E-97EC-41AE-8266-5DF22F826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4513061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Three main components: </a:t>
            </a:r>
            <a:endParaRPr lang="en-US"/>
          </a:p>
          <a:p>
            <a:pPr lvl="1">
              <a:lnSpc>
                <a:spcPct val="150000"/>
              </a:lnSpc>
            </a:pPr>
            <a:r>
              <a:rPr lang="en-US" dirty="0"/>
              <a:t>Battery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Circuit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Voltage Booster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370426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1AB5-6CE0-4B79-9ACC-2DBC485E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310E-6397-431F-A0AB-90E0BE3C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4797232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3.7V Lithium Ion Battery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Purchased from </a:t>
            </a:r>
            <a:r>
              <a:rPr lang="en-US" dirty="0" err="1"/>
              <a:t>Adafruit</a:t>
            </a:r>
          </a:p>
          <a:p>
            <a:pPr>
              <a:lnSpc>
                <a:spcPct val="150000"/>
              </a:lnSpc>
            </a:pPr>
            <a:r>
              <a:rPr lang="en-US" dirty="0"/>
              <a:t>Goal: Reduce size </a:t>
            </a:r>
          </a:p>
        </p:txBody>
      </p:sp>
      <p:pic>
        <p:nvPicPr>
          <p:cNvPr id="6" name="Picture 6" descr="battery.jpg">
            <a:extLst>
              <a:ext uri="{FF2B5EF4-FFF2-40B4-BE49-F238E27FC236}">
                <a16:creationId xmlns:a16="http://schemas.microsoft.com/office/drawing/2014/main" id="{1DE32F1C-078F-4012-9CEF-178D7218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733550"/>
            <a:ext cx="3084801" cy="23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86B2-5A7A-4672-8156-844D14FC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DCC2-7A64-4060-B85F-08FE054E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076325"/>
            <a:ext cx="6551539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Given to us, just want to reduce size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dirty="0"/>
              <a:t>Captures voltage potential between sensors and transmits to microcontroller</a:t>
            </a:r>
          </a:p>
          <a:p>
            <a:pPr>
              <a:lnSpc>
                <a:spcPct val="150000"/>
              </a:lnSpc>
            </a:pPr>
            <a:r>
              <a:rPr lang="en-US" dirty="0"/>
              <a:t>Created new design in Multisim and NI </a:t>
            </a:r>
            <a:r>
              <a:rPr lang="en-US" dirty="0" err="1"/>
              <a:t>Ultiboard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954-0CDC-4E6E-9D48-11D24ABE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F477-5D7F-496E-9862-EA7F5D9A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Reduce the size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/>
              <a:t>Design PCB to be two sided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/>
              <a:t>Incorporate power booster onto PCB</a:t>
            </a:r>
          </a:p>
          <a:p>
            <a:pPr lvl="1">
              <a:lnSpc>
                <a:spcPct val="20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A988-0372-48D3-BC27-F3F6B8E8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B15A-1ED7-4FC9-8DF4-2F093CE2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4671601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/>
              <a:t>Adafruit</a:t>
            </a:r>
            <a:r>
              <a:rPr lang="en-US" dirty="0"/>
              <a:t> Feather 32u4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 dirty="0"/>
              <a:t>Benefits: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Small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Low power consumption</a:t>
            </a:r>
          </a:p>
          <a:p>
            <a:pPr>
              <a:buFont typeface="Arial" charset="0"/>
              <a:buChar char="•"/>
            </a:pPr>
            <a:r>
              <a:rPr lang="en-US" dirty="0"/>
              <a:t>Aids in data transmission</a:t>
            </a:r>
          </a:p>
          <a:p>
            <a:pPr>
              <a:buFont typeface="Arial" charset="0"/>
              <a:buChar char="•"/>
            </a:pPr>
            <a:r>
              <a:rPr lang="en-US" dirty="0"/>
              <a:t>Requested by our client</a:t>
            </a:r>
          </a:p>
          <a:p>
            <a:pPr>
              <a:buFont typeface="Wingdings" charset="0"/>
              <a:buChar char="§"/>
            </a:pPr>
            <a:endParaRPr lang="en-US" dirty="0"/>
          </a:p>
          <a:p>
            <a:pPr>
              <a:buFont typeface="Wingdings" charset="0"/>
              <a:buChar char="§"/>
            </a:pPr>
            <a:endParaRPr lang="en-US" dirty="0"/>
          </a:p>
        </p:txBody>
      </p:sp>
      <p:pic>
        <p:nvPicPr>
          <p:cNvPr id="4" name="Picture 4" descr="microcontroller.jpg">
            <a:extLst>
              <a:ext uri="{FF2B5EF4-FFF2-40B4-BE49-F238E27FC236}">
                <a16:creationId xmlns:a16="http://schemas.microsoft.com/office/drawing/2014/main" id="{42DEDD07-7E38-4CD0-81DB-D0B58192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130258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1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1E2E-F8B9-4D70-B726-83B92992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Application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1A3C81-256A-4562-82DF-65D79581A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895" y="1523370"/>
            <a:ext cx="4105163" cy="27393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5AC449-6FEE-4BE0-B58A-D96352D2A8FE}"/>
              </a:ext>
            </a:extLst>
          </p:cNvPr>
          <p:cNvSpPr txBox="1">
            <a:spLocks/>
          </p:cNvSpPr>
          <p:nvPr/>
        </p:nvSpPr>
        <p:spPr bwMode="auto">
          <a:xfrm>
            <a:off x="238125" y="1302589"/>
            <a:ext cx="45130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8102E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8102E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8102E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8102E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8102E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/>
              <a:t>Graph trending data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Store sensor readings to  web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Connect via LE Bluetooth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Android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8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2807-AA91-4626-9A27-92503094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01F7C-7BB7-415D-BE62-E762860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162050"/>
            <a:ext cx="7620000" cy="4114800"/>
          </a:xfrm>
        </p:spPr>
        <p:txBody>
          <a:bodyPr/>
          <a:lstStyle/>
          <a:p>
            <a:r>
              <a:rPr lang="en-US" dirty="0"/>
              <a:t>Data storage</a:t>
            </a:r>
          </a:p>
          <a:p>
            <a:endParaRPr lang="en-US" dirty="0"/>
          </a:p>
          <a:p>
            <a:r>
              <a:rPr lang="en-US" dirty="0"/>
              <a:t>Analytics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dirty="0"/>
              <a:t>User portal</a:t>
            </a:r>
          </a:p>
          <a:p>
            <a:endParaRPr lang="en-US" dirty="0"/>
          </a:p>
          <a:p>
            <a:r>
              <a:rPr lang="en-US" dirty="0"/>
              <a:t>Administration tools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B8F4-834A-42FB-9769-0A60EAD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B2BB-5B54-42F0-80AB-C30ECBE2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Durable</a:t>
            </a:r>
          </a:p>
          <a:p>
            <a:endParaRPr lang="en-US" dirty="0"/>
          </a:p>
          <a:p>
            <a:r>
              <a:rPr lang="en-US" dirty="0"/>
              <a:t>Waterproof</a:t>
            </a:r>
          </a:p>
          <a:p>
            <a:endParaRPr lang="en-US" dirty="0"/>
          </a:p>
          <a:p>
            <a:r>
              <a:rPr lang="en-US" dirty="0"/>
              <a:t>Easy to carry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Ergonomic handheld design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7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E175-BBDF-44AC-A363-AD08B200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C6EB-1E4E-4FEF-85F0-B26D47147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28725"/>
            <a:ext cx="7620000" cy="4114800"/>
          </a:xfrm>
        </p:spPr>
        <p:txBody>
          <a:bodyPr/>
          <a:lstStyle/>
          <a:p>
            <a:r>
              <a:rPr lang="en-US" dirty="0"/>
              <a:t>Two stages </a:t>
            </a:r>
          </a:p>
          <a:p>
            <a:pPr lvl="1"/>
            <a:r>
              <a:rPr lang="en-US" dirty="0"/>
              <a:t>A) Lab calibration for sensors</a:t>
            </a:r>
          </a:p>
          <a:p>
            <a:pPr lvl="2"/>
            <a:r>
              <a:rPr lang="en-US" dirty="0"/>
              <a:t>Testing chambers</a:t>
            </a:r>
          </a:p>
          <a:p>
            <a:pPr lvl="1"/>
            <a:r>
              <a:rPr lang="en-US" dirty="0"/>
              <a:t>B) System measurements</a:t>
            </a:r>
          </a:p>
          <a:p>
            <a:pPr lvl="2"/>
            <a:r>
              <a:rPr lang="en-US" dirty="0"/>
              <a:t>greenhouse</a:t>
            </a:r>
          </a:p>
        </p:txBody>
      </p:sp>
      <p:pic>
        <p:nvPicPr>
          <p:cNvPr id="4" name="Picture 4" descr="20171201_104226.jpg">
            <a:extLst>
              <a:ext uri="{FF2B5EF4-FFF2-40B4-BE49-F238E27FC236}">
                <a16:creationId xmlns:a16="http://schemas.microsoft.com/office/drawing/2014/main" id="{948CFBAC-672B-4337-946B-2A6BE39FA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1" t="21250" r="3176" b="3187"/>
          <a:stretch/>
        </p:blipFill>
        <p:spPr>
          <a:xfrm rot="5400000">
            <a:off x="5057775" y="1743075"/>
            <a:ext cx="4570975" cy="2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1854-0371-44EE-91A2-31949BF8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950DCB-25E1-48CB-8339-11E6EA7AE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7275"/>
            <a:ext cx="9155924" cy="46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865C-6F23-4982-8BCE-30129018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8721-ED2C-413D-894A-BF45FF19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Fertilizer is the largest cost for a farmer</a:t>
            </a:r>
          </a:p>
          <a:p>
            <a:endParaRPr lang="en-US" dirty="0"/>
          </a:p>
          <a:p>
            <a:r>
              <a:rPr lang="en-US" dirty="0"/>
              <a:t>Current Method: Take a sample of their soil and send it to soil analysis company for results.</a:t>
            </a:r>
          </a:p>
          <a:p>
            <a:endParaRPr lang="en-US" dirty="0"/>
          </a:p>
          <a:p>
            <a:r>
              <a:rPr lang="en-US" dirty="0"/>
              <a:t>Problems:</a:t>
            </a:r>
          </a:p>
          <a:p>
            <a:pPr lvl="2"/>
            <a:r>
              <a:rPr lang="en-US" dirty="0"/>
              <a:t>Can takes weeks to receive results</a:t>
            </a:r>
          </a:p>
          <a:p>
            <a:pPr lvl="2"/>
            <a:r>
              <a:rPr lang="en-US" dirty="0"/>
              <a:t>Inconvenient process of soil testing</a:t>
            </a:r>
          </a:p>
          <a:p>
            <a:pPr lvl="2"/>
            <a:endParaRPr lang="en-US" dirty="0"/>
          </a:p>
          <a:p>
            <a:pPr marL="457200" indent="0">
              <a:spcBef>
                <a:spcPct val="0"/>
              </a:spcBef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0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C7D8F2-1B27-4420-9839-2B41D8B7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133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7330602-CDCA-4B17-B383-CACA96040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900" y="1276350"/>
            <a:ext cx="363185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C7103-B137-47A2-9AAE-31671E28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183C6-9BEB-464E-AA78-17726D7D3DAC}"/>
              </a:ext>
            </a:extLst>
          </p:cNvPr>
          <p:cNvSpPr txBox="1"/>
          <p:nvPr/>
        </p:nvSpPr>
        <p:spPr>
          <a:xfrm>
            <a:off x="581025" y="1173821"/>
            <a:ext cx="4572000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E6259"/>
                </a:solidFill>
                <a:latin typeface="Univers 67 CondensedBold"/>
              </a:rPr>
              <a:t>Features: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  <a:cs typeface="Times"/>
              </a:rPr>
              <a:t>Long term deployment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</a:rPr>
              <a:t>Periodic measurements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</a:rPr>
              <a:t>Solar charging</a:t>
            </a:r>
          </a:p>
        </p:txBody>
      </p:sp>
    </p:spTree>
    <p:extLst>
      <p:ext uri="{BB962C8B-B14F-4D97-AF65-F5344CB8AC3E}">
        <p14:creationId xmlns:p14="http://schemas.microsoft.com/office/powerpoint/2010/main" val="32875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52F7-72EC-4AD9-A3C1-8C858270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5B5FC-6925-4AC4-8DEE-11CC4C6F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Reduce size</a:t>
            </a:r>
            <a:endParaRPr lang="en-US"/>
          </a:p>
          <a:p>
            <a:pPr>
              <a:lnSpc>
                <a:spcPct val="150000"/>
              </a:lnSpc>
              <a:buFont typeface="Arial"/>
            </a:pPr>
            <a:r>
              <a:rPr lang="en-US" dirty="0"/>
              <a:t>Device will need to run off a coin cell battery for 15-20 mins.  </a:t>
            </a:r>
          </a:p>
          <a:p>
            <a:pPr>
              <a:lnSpc>
                <a:spcPct val="150000"/>
              </a:lnSpc>
              <a:buFont typeface="Arial"/>
            </a:pPr>
            <a:r>
              <a:rPr lang="en-US" dirty="0"/>
              <a:t>Takes accurate measurements of phosphate/nitrogen/potassium concentration</a:t>
            </a:r>
          </a:p>
          <a:p>
            <a:pPr>
              <a:lnSpc>
                <a:spcPct val="150000"/>
              </a:lnSpc>
              <a:buFont typeface="Arial"/>
            </a:pPr>
            <a:r>
              <a:rPr lang="en-US" dirty="0"/>
              <a:t>Waterproof</a:t>
            </a:r>
          </a:p>
          <a:p>
            <a:pPr>
              <a:buFont typeface="Arial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3444-91A0-4DA3-A167-8C9CDAF1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90B5E-BBC2-44B3-AF0F-65E7CB4B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880"/>
            <a:ext cx="7620000" cy="322072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Easy to navigate software interface</a:t>
            </a:r>
          </a:p>
          <a:p>
            <a:endParaRPr lang="en-US" dirty="0"/>
          </a:p>
          <a:p>
            <a:r>
              <a:rPr lang="en-US" dirty="0"/>
              <a:t>Efficient networking</a:t>
            </a:r>
          </a:p>
          <a:p>
            <a:endParaRPr lang="en-US" dirty="0"/>
          </a:p>
          <a:p>
            <a:r>
              <a:rPr lang="en-US"/>
              <a:t>Reasonably priced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7103-B137-47A2-9AAE-31671E28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Improvements</a:t>
            </a:r>
          </a:p>
        </p:txBody>
      </p:sp>
      <p:pic>
        <p:nvPicPr>
          <p:cNvPr id="10" name="Picture 10" descr="Screen Shot 2017-11-30 at 4.16.47 PM.png">
            <a:extLst>
              <a:ext uri="{FF2B5EF4-FFF2-40B4-BE49-F238E27FC236}">
                <a16:creationId xmlns:a16="http://schemas.microsoft.com/office/drawing/2014/main" id="{ADD74860-55E0-4C73-A1E4-9DC145B7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283" y="2078831"/>
            <a:ext cx="4179094" cy="3271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1BB22-3F5B-44B0-BA5A-DF0803811948}"/>
              </a:ext>
            </a:extLst>
          </p:cNvPr>
          <p:cNvSpPr txBox="1"/>
          <p:nvPr/>
        </p:nvSpPr>
        <p:spPr>
          <a:xfrm>
            <a:off x="247650" y="1162050"/>
            <a:ext cx="4572000" cy="37856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6E6259"/>
                </a:solidFill>
                <a:latin typeface="Univers 67 CondensedBold"/>
              </a:rPr>
              <a:t>Improvements</a:t>
            </a:r>
            <a:endParaRPr lang="en-US"/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</a:rPr>
              <a:t>Sensor data acquisition device (control box)</a:t>
            </a:r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</a:rPr>
              <a:t>Sensor design</a:t>
            </a:r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</a:rPr>
              <a:t>Mobile application</a:t>
            </a:r>
          </a:p>
        </p:txBody>
      </p:sp>
    </p:spTree>
    <p:extLst>
      <p:ext uri="{BB962C8B-B14F-4D97-AF65-F5344CB8AC3E}">
        <p14:creationId xmlns:p14="http://schemas.microsoft.com/office/powerpoint/2010/main" val="370354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2C63-5DDA-4114-974A-5BEA9B47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Design: Current </a:t>
            </a:r>
          </a:p>
        </p:txBody>
      </p:sp>
      <p:pic>
        <p:nvPicPr>
          <p:cNvPr id="7" name="Picture 7" descr="IMG_0203.jpg">
            <a:extLst>
              <a:ext uri="{FF2B5EF4-FFF2-40B4-BE49-F238E27FC236}">
                <a16:creationId xmlns:a16="http://schemas.microsoft.com/office/drawing/2014/main" id="{3A980DD9-D31A-4674-969C-1425DFC28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93" t="34141" r="32987" b="37168"/>
          <a:stretch/>
        </p:blipFill>
        <p:spPr>
          <a:xfrm rot="16200000">
            <a:off x="4781550" y="1372499"/>
            <a:ext cx="4061102" cy="3762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CC567-2DD3-4B18-BBA3-B208C0B687D0}"/>
              </a:ext>
            </a:extLst>
          </p:cNvPr>
          <p:cNvSpPr txBox="1"/>
          <p:nvPr/>
        </p:nvSpPr>
        <p:spPr>
          <a:xfrm>
            <a:off x="457200" y="1780109"/>
            <a:ext cx="4572000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  <a:cs typeface="Segoe UI"/>
              </a:rPr>
              <a:t>Silver Strips</a:t>
            </a:r>
            <a:endParaRPr lang="en-US">
              <a:cs typeface="Times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  <a:cs typeface="Segoe UI"/>
              </a:rPr>
              <a:t>Working electrode (left)</a:t>
            </a:r>
            <a:endParaRPr lang="en-US" dirty="0">
              <a:cs typeface="Times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  <a:cs typeface="Arial"/>
              </a:rPr>
              <a:t>Reference electrode (right)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6E6259"/>
                </a:solidFill>
                <a:latin typeface="Univers 67 CondensedBold"/>
                <a:cs typeface="Arial"/>
              </a:rPr>
              <a:t>Copper solder pads</a:t>
            </a:r>
          </a:p>
          <a:p>
            <a:endParaRPr lang="en-US" dirty="0">
              <a:solidFill>
                <a:srgbClr val="6E6259"/>
              </a:solidFill>
              <a:latin typeface="Univers 67 Condensed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B831-DF14-4E5F-9E9E-0157E4CB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Design: Current Problems</a:t>
            </a:r>
            <a:endParaRPr lang="en-US" dirty="0" err="1"/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200112D8-2A5A-45F6-A232-23E530D3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330091"/>
            <a:ext cx="4690441" cy="1400370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21A7786A-27B7-4AAF-BDD6-B07C75CB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149600"/>
            <a:ext cx="2306638" cy="601813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F3E4C7E7-C777-4ADF-9619-6B6F853B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60" y="3676650"/>
            <a:ext cx="5428103" cy="1030288"/>
          </a:xfrm>
          <a:prstGeom prst="rect">
            <a:avLst/>
          </a:prstGeom>
        </p:spPr>
      </p:pic>
      <p:pic>
        <p:nvPicPr>
          <p:cNvPr id="37" name="Picture 37">
            <a:extLst>
              <a:ext uri="{FF2B5EF4-FFF2-40B4-BE49-F238E27FC236}">
                <a16:creationId xmlns:a16="http://schemas.microsoft.com/office/drawing/2014/main" id="{29FC120E-B345-43FF-BBC5-B44D9B6A7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5" y="3157855"/>
            <a:ext cx="3314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CF8-9623-469C-91F9-21E13B57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Design: New</a:t>
            </a:r>
          </a:p>
        </p:txBody>
      </p:sp>
      <p:pic>
        <p:nvPicPr>
          <p:cNvPr id="6" name="Picture 6" descr="Screen Shot 2017-11-30 at 5.30.24 PM.png">
            <a:extLst>
              <a:ext uri="{FF2B5EF4-FFF2-40B4-BE49-F238E27FC236}">
                <a16:creationId xmlns:a16="http://schemas.microsoft.com/office/drawing/2014/main" id="{A92D2B3D-426B-4916-9EED-554F9BB2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33782"/>
            <a:ext cx="4242289" cy="4098631"/>
          </a:xfrm>
          <a:prstGeom prst="rect">
            <a:avLst/>
          </a:prstGeom>
        </p:spPr>
      </p:pic>
      <p:pic>
        <p:nvPicPr>
          <p:cNvPr id="7" name="Picture 7" descr="IMG_0009.jpg">
            <a:extLst>
              <a:ext uri="{FF2B5EF4-FFF2-40B4-BE49-F238E27FC236}">
                <a16:creationId xmlns:a16="http://schemas.microsoft.com/office/drawing/2014/main" id="{62D6A987-11F7-4A0E-A71C-B3DF9AB8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34424"/>
            <a:ext cx="3851210" cy="38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62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</Template>
  <TotalTime>63</TotalTime>
  <Words>241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Geneva</vt:lpstr>
      <vt:lpstr>Segoe UI</vt:lpstr>
      <vt:lpstr>Times</vt:lpstr>
      <vt:lpstr>Univers 65</vt:lpstr>
      <vt:lpstr>Univers 67 CondensedBold</vt:lpstr>
      <vt:lpstr>Wingdings</vt:lpstr>
      <vt:lpstr>PowerPoint</vt:lpstr>
      <vt:lpstr>Smart Wireless Ag Sensors for the Measurement of Soil Water Contents</vt:lpstr>
      <vt:lpstr>Problem Statement</vt:lpstr>
      <vt:lpstr>Current Design</vt:lpstr>
      <vt:lpstr>Functional Requirements</vt:lpstr>
      <vt:lpstr>Non-functional Requirements</vt:lpstr>
      <vt:lpstr>Our Improvements</vt:lpstr>
      <vt:lpstr>Sensor Design: Current </vt:lpstr>
      <vt:lpstr>Sensor Design: Current Problems</vt:lpstr>
      <vt:lpstr>Sensor Design: New</vt:lpstr>
      <vt:lpstr>Sensor Data Acquisition Box </vt:lpstr>
      <vt:lpstr>Battery</vt:lpstr>
      <vt:lpstr>Circuit</vt:lpstr>
      <vt:lpstr>Our New Design</vt:lpstr>
      <vt:lpstr>Microcontroller</vt:lpstr>
      <vt:lpstr>Mobile Application</vt:lpstr>
      <vt:lpstr>Server Components</vt:lpstr>
      <vt:lpstr>Enclosure Design</vt:lpstr>
      <vt:lpstr>Testing</vt:lpstr>
      <vt:lpstr>Timeline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Thomasson</dc:creator>
  <cp:lastModifiedBy>Cox, Colin G</cp:lastModifiedBy>
  <cp:revision>428</cp:revision>
  <dcterms:created xsi:type="dcterms:W3CDTF">2016-12-19T18:10:52Z</dcterms:created>
  <dcterms:modified xsi:type="dcterms:W3CDTF">2017-12-06T01:00:47Z</dcterms:modified>
</cp:coreProperties>
</file>