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25"/>
  </p:notesMasterIdLst>
  <p:sldIdLst>
    <p:sldId id="256" r:id="rId2"/>
    <p:sldId id="268" r:id="rId3"/>
    <p:sldId id="259" r:id="rId4"/>
    <p:sldId id="261" r:id="rId5"/>
    <p:sldId id="262" r:id="rId6"/>
    <p:sldId id="274" r:id="rId7"/>
    <p:sldId id="279" r:id="rId8"/>
    <p:sldId id="277" r:id="rId9"/>
    <p:sldId id="272" r:id="rId10"/>
    <p:sldId id="281" r:id="rId11"/>
    <p:sldId id="286" r:id="rId12"/>
    <p:sldId id="282" r:id="rId13"/>
    <p:sldId id="263" r:id="rId14"/>
    <p:sldId id="265" r:id="rId15"/>
    <p:sldId id="266" r:id="rId16"/>
    <p:sldId id="267" r:id="rId17"/>
    <p:sldId id="269" r:id="rId18"/>
    <p:sldId id="284" r:id="rId19"/>
    <p:sldId id="285" r:id="rId20"/>
    <p:sldId id="283" r:id="rId21"/>
    <p:sldId id="287" r:id="rId22"/>
    <p:sldId id="271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956F3-8302-48E7-8F21-5697473CF4E5}" type="datetimeFigureOut">
              <a:rPr lang="en-US"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ED235-5E21-4291-B165-042C30E3053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2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ED235-5E21-4291-B165-042C30E30531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6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ED235-5E21-4291-B165-042C30E30531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91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ED235-5E21-4291-B165-042C30E30531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40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ED235-5E21-4291-B165-042C30E30531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2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99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0735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11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3659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0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90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63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4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7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5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4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9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2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6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9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088232"/>
            <a:ext cx="7766936" cy="164630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Ag Sensors for the Measurement of Soil Water Contents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3950191"/>
            <a:ext cx="7766936" cy="109689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000" dirty="0">
                <a:cs typeface="Calibri"/>
              </a:rPr>
              <a:t>Team: sdmay18-38</a:t>
            </a:r>
          </a:p>
          <a:p>
            <a:r>
              <a:rPr lang="en-US" sz="2000" dirty="0">
                <a:cs typeface="Calibri"/>
              </a:rPr>
              <a:t>Advisor: Dr. Dong</a:t>
            </a:r>
          </a:p>
          <a:p>
            <a:r>
              <a:rPr lang="en-US" sz="2000" dirty="0">
                <a:cs typeface="Calibri"/>
              </a:rPr>
              <a:t>Client: Iowa State Universit</a:t>
            </a:r>
            <a:r>
              <a:rPr lang="en-US" dirty="0">
                <a:cs typeface="Calibri"/>
              </a:rPr>
              <a:t>y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B810F-AB0D-4F00-84D6-C0CBD3504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40" y="1600295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2"/>
            <a:endParaRPr lang="en-US" sz="1600" dirty="0">
              <a:solidFill>
                <a:srgbClr val="404040"/>
              </a:solidFill>
            </a:endParaRPr>
          </a:p>
          <a:p>
            <a:pPr marL="914400" lvl="2" indent="0">
              <a:buNone/>
            </a:pPr>
            <a:endParaRPr lang="en-US" dirty="0">
              <a:solidFill>
                <a:srgbClr val="404040"/>
              </a:solidFill>
            </a:endParaRPr>
          </a:p>
          <a:p>
            <a:pPr lvl="2"/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8A18F-2EAF-46F9-95D2-6ED28B50A4CE}"/>
              </a:ext>
            </a:extLst>
          </p:cNvPr>
          <p:cNvSpPr txBox="1"/>
          <p:nvPr/>
        </p:nvSpPr>
        <p:spPr>
          <a:xfrm>
            <a:off x="582706" y="712694"/>
            <a:ext cx="837058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538135"/>
                </a:solidFill>
              </a:rPr>
              <a:t>Sensor Testing Results – Room Temp</a:t>
            </a:r>
            <a:endParaRPr lang="en-US" sz="3600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CA49D47-1B07-48F6-85C7-2511C4C99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63" y="1557497"/>
            <a:ext cx="7962179" cy="476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29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E577-2B36-4D36-8895-CF1D26B1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Testing Results – Room Temp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2D0825EF-88D3-4F0E-A19C-9C62EC23B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724" y="1427057"/>
            <a:ext cx="7256791" cy="43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14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58A18F-2EAF-46F9-95D2-6ED28B50A4CE}"/>
              </a:ext>
            </a:extLst>
          </p:cNvPr>
          <p:cNvSpPr txBox="1"/>
          <p:nvPr/>
        </p:nvSpPr>
        <p:spPr>
          <a:xfrm>
            <a:off x="582706" y="712694"/>
            <a:ext cx="11174166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538135"/>
                </a:solidFill>
              </a:rPr>
              <a:t>Sensor Testing Results – Alternate Temp</a:t>
            </a:r>
            <a:endParaRPr lang="en-US" sz="36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7862E81-3147-4CB3-933A-9A6EE2BAA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208" y="1458150"/>
            <a:ext cx="7999563" cy="42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90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1302293-498D-449C-AA5C-858A63240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4" r="2179" b="4895"/>
          <a:stretch/>
        </p:blipFill>
        <p:spPr>
          <a:xfrm>
            <a:off x="4624971" y="1844654"/>
            <a:ext cx="5803493" cy="3686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4308D-6F6A-4F93-B882-D851354A7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Control Box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61494-4E34-46C8-B1C7-9C6179356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17" y="1500655"/>
            <a:ext cx="4827558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cs typeface="Calibri"/>
              </a:rPr>
              <a:t>Purpose:</a:t>
            </a:r>
            <a:r>
              <a:rPr lang="en-US" dirty="0">
                <a:cs typeface="Calibri"/>
              </a:rPr>
              <a:t> </a:t>
            </a:r>
            <a:endParaRPr lang="en-US"/>
          </a:p>
          <a:p>
            <a:pPr lvl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The control box serves as a bridge between the sensors and software by aiding in data processing</a:t>
            </a:r>
            <a:endParaRPr lang="en-US" sz="1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cs typeface="Calibri"/>
              </a:rPr>
              <a:t>Components: 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b="1" dirty="0">
                <a:cs typeface="Calibri"/>
              </a:rPr>
              <a:t>New </a:t>
            </a:r>
            <a:r>
              <a:rPr lang="en-US" sz="1800" dirty="0">
                <a:cs typeface="Calibri"/>
              </a:rPr>
              <a:t>voltage amplification circuit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Battery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External 16 bit ADC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Battery charger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Power boost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b="1" dirty="0">
                <a:cs typeface="Calibri"/>
              </a:rPr>
              <a:t>New</a:t>
            </a:r>
            <a:r>
              <a:rPr lang="en-US" sz="1800" dirty="0">
                <a:cs typeface="Calibri"/>
              </a:rPr>
              <a:t> switch for on/off modes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Microcontroller 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130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31CB0-81A7-4C7F-B2C4-9B0A992CC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Voltage Amplification Circuit</a:t>
            </a:r>
            <a:endParaRPr lang="en-US" dirty="0">
              <a:solidFill>
                <a:srgbClr val="53813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B607B-D3FB-4ABA-BAA4-4977B009A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17" y="1545478"/>
            <a:ext cx="92440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Purpose: Capture voltage between sensor electrodes and transmit to microcontroller</a:t>
            </a:r>
          </a:p>
          <a:p>
            <a:r>
              <a:rPr lang="en-US" sz="2000" dirty="0">
                <a:cs typeface="Calibri"/>
              </a:rPr>
              <a:t>Changes: Added battery charger to circuit to reduce overall size</a:t>
            </a:r>
          </a:p>
          <a:p>
            <a:pPr marL="742950" lvl="1" indent="-285750"/>
            <a:r>
              <a:rPr lang="en-US" sz="1800" dirty="0" err="1">
                <a:cs typeface="Calibri"/>
              </a:rPr>
              <a:t>Ultiboard</a:t>
            </a:r>
            <a:r>
              <a:rPr lang="en-US" sz="1800" dirty="0">
                <a:cs typeface="Calibri"/>
              </a:rPr>
              <a:t> (New design)</a:t>
            </a:r>
          </a:p>
          <a:p>
            <a:pPr marL="742950" lvl="1" indent="-285750"/>
            <a:r>
              <a:rPr lang="en-US" sz="1800" dirty="0">
                <a:cs typeface="Calibri"/>
              </a:rPr>
              <a:t>Multisim (New design)</a:t>
            </a:r>
          </a:p>
          <a:p>
            <a:pPr marL="742950" lvl="1" indent="-285750"/>
            <a:r>
              <a:rPr lang="en-US" sz="1800" dirty="0">
                <a:cs typeface="Calibri"/>
              </a:rPr>
              <a:t>Soldering</a:t>
            </a:r>
          </a:p>
          <a:p>
            <a:r>
              <a:rPr lang="en-US" sz="2000" dirty="0">
                <a:cs typeface="Calibri"/>
              </a:rPr>
              <a:t>Other iterations:</a:t>
            </a:r>
          </a:p>
          <a:p>
            <a:pPr marL="742950" lvl="1" indent="-285750"/>
            <a:r>
              <a:rPr lang="en-US" sz="1800" dirty="0">
                <a:cs typeface="Calibri"/>
              </a:rPr>
              <a:t>Tried adding voltage boost circuit as well  </a:t>
            </a:r>
          </a:p>
          <a:p>
            <a:pPr marL="742950" lvl="1" indent="-285750"/>
            <a:r>
              <a:rPr lang="en-US" sz="1800" dirty="0">
                <a:cs typeface="Calibri"/>
              </a:rPr>
              <a:t>Op-amps on both sides</a:t>
            </a:r>
          </a:p>
        </p:txBody>
      </p:sp>
    </p:spTree>
    <p:extLst>
      <p:ext uri="{BB962C8B-B14F-4D97-AF65-F5344CB8AC3E}">
        <p14:creationId xmlns:p14="http://schemas.microsoft.com/office/powerpoint/2010/main" val="3690817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CA0F-923F-40B3-B350-1F10871DB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Amplifier Circuit PCB Before &amp; After</a:t>
            </a:r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24312EAD-D7A9-45FB-88BC-55363631E175}"/>
              </a:ext>
            </a:extLst>
          </p:cNvPr>
          <p:cNvSpPr/>
          <p:nvPr/>
        </p:nvSpPr>
        <p:spPr>
          <a:xfrm>
            <a:off x="1836490" y="3471663"/>
            <a:ext cx="914400" cy="914400"/>
          </a:xfrm>
          <a:prstGeom prst="mathPlu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064CC56E-5A7F-4509-95BF-DA9C663F3BEA}"/>
              </a:ext>
            </a:extLst>
          </p:cNvPr>
          <p:cNvSpPr/>
          <p:nvPr/>
        </p:nvSpPr>
        <p:spPr>
          <a:xfrm rot="5400000">
            <a:off x="4491445" y="3158975"/>
            <a:ext cx="901575" cy="1395351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9115B237-1E60-41E8-BAC2-3CB1A6B65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081" y="4488964"/>
            <a:ext cx="2569241" cy="2005751"/>
          </a:xfrm>
          <a:prstGeom prst="rect">
            <a:avLst/>
          </a:prstGeom>
        </p:spPr>
      </p:pic>
      <p:pic>
        <p:nvPicPr>
          <p:cNvPr id="5" name="Picture 5" descr="A circuit board&#10;&#10;Description generated with very high confidence">
            <a:extLst>
              <a:ext uri="{FF2B5EF4-FFF2-40B4-BE49-F238E27FC236}">
                <a16:creationId xmlns:a16="http://schemas.microsoft.com/office/drawing/2014/main" id="{FFD061CA-858D-4A06-AF90-E666F1738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33825" y="1197115"/>
            <a:ext cx="1938069" cy="2244306"/>
          </a:xfrm>
          <a:prstGeom prst="rect">
            <a:avLst/>
          </a:prstGeom>
        </p:spPr>
      </p:pic>
      <p:pic>
        <p:nvPicPr>
          <p:cNvPr id="7" name="Picture 9" descr="A circuit board&#10;&#10;Description generated with very high confidence">
            <a:extLst>
              <a:ext uri="{FF2B5EF4-FFF2-40B4-BE49-F238E27FC236}">
                <a16:creationId xmlns:a16="http://schemas.microsoft.com/office/drawing/2014/main" id="{CC74D591-53B8-4A58-B298-76640F316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87" y="2659977"/>
            <a:ext cx="3131388" cy="238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10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9A4A9-0D24-437D-99B0-F6927D5A9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Physical Box Changes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75119-E907-4502-A04F-DF7364381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5119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New switch for on/off modes</a:t>
            </a:r>
          </a:p>
          <a:p>
            <a:r>
              <a:rPr lang="en-US" sz="2000" dirty="0">
                <a:cs typeface="Calibri"/>
              </a:rPr>
              <a:t>Manufacturing via ETG / Boyd Lab</a:t>
            </a:r>
          </a:p>
          <a:p>
            <a:pPr lvl="1"/>
            <a:r>
              <a:rPr lang="en-US" sz="1800" dirty="0">
                <a:cs typeface="Calibri"/>
              </a:rPr>
              <a:t>Autodesk Inventor</a:t>
            </a:r>
          </a:p>
          <a:p>
            <a:pPr marL="742950" lvl="1" indent="-285750"/>
            <a:r>
              <a:rPr lang="en-US" sz="1800" dirty="0">
                <a:cs typeface="Calibri"/>
              </a:rPr>
              <a:t>Several iterations</a:t>
            </a:r>
          </a:p>
          <a:p>
            <a:pPr lvl="2"/>
            <a:r>
              <a:rPr lang="en-US" sz="1600" dirty="0">
                <a:cs typeface="Calibri"/>
              </a:rPr>
              <a:t>Different boxes</a:t>
            </a:r>
          </a:p>
          <a:p>
            <a:pPr lvl="2"/>
            <a:r>
              <a:rPr lang="en-US" sz="1600" dirty="0">
                <a:cs typeface="Calibri"/>
              </a:rPr>
              <a:t>Errors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44AAF91-9AC4-48AF-9F83-9F378B8AD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70" t="12931" r="22988" b="17529"/>
          <a:stretch/>
        </p:blipFill>
        <p:spPr>
          <a:xfrm>
            <a:off x="5702065" y="608164"/>
            <a:ext cx="3204679" cy="581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9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51435-AB5B-45C8-B6E6-449E7A329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Software</a:t>
            </a:r>
            <a:endParaRPr lang="en-US" dirty="0">
              <a:solidFill>
                <a:srgbClr val="53813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9B6A9-87B7-4246-A433-7762A0581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5118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Purpose:</a:t>
            </a:r>
            <a:r>
              <a:rPr lang="en-US" sz="2000" dirty="0"/>
              <a:t> Provide a means for pulling the raw value and processes the data, store the data and present it to the user.</a:t>
            </a:r>
          </a:p>
          <a:p>
            <a:r>
              <a:rPr lang="en-US" sz="2000" dirty="0"/>
              <a:t>Changes: MCU Code Rewritten, all other new</a:t>
            </a:r>
          </a:p>
          <a:p>
            <a:r>
              <a:rPr lang="en-US" sz="2000" dirty="0"/>
              <a:t>Integrations: Offline only app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4321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884A3-D663-4DF9-998D-89A77B6D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  <a:endParaRPr lang="en-US" dirty="0" err="1"/>
          </a:p>
        </p:txBody>
      </p:sp>
      <p:pic>
        <p:nvPicPr>
          <p:cNvPr id="4" name="Picture 4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BAE85F73-37D2-4158-8536-D09C9327C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960" y="1154175"/>
            <a:ext cx="7399152" cy="54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8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DD7A-0548-40A7-AB14-0FC42F99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39750-5177-47E9-AC41-6F26C359F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3005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spcBef>
                <a:spcPts val="0"/>
              </a:spcBef>
            </a:pPr>
            <a:r>
              <a:rPr lang="en-US" sz="2400" dirty="0"/>
              <a:t>Data Storage</a:t>
            </a:r>
            <a:endParaRPr lang="en-US" sz="2400" b="1" dirty="0"/>
          </a:p>
          <a:p>
            <a:pPr marL="285750" indent="-285750">
              <a:spcBef>
                <a:spcPts val="0"/>
              </a:spcBef>
            </a:pPr>
            <a:r>
              <a:rPr lang="en-US" sz="2400" dirty="0"/>
              <a:t>CSV download</a:t>
            </a:r>
          </a:p>
          <a:p>
            <a:pPr marL="285750" indent="-285750">
              <a:spcBef>
                <a:spcPts val="0"/>
              </a:spcBef>
            </a:pPr>
            <a:r>
              <a:rPr lang="en-US" sz="2400" dirty="0"/>
              <a:t>Written with Node.js and Mongo DB</a:t>
            </a:r>
          </a:p>
          <a:p>
            <a:pPr marL="285750" indent="-285750">
              <a:spcBef>
                <a:spcPts val="0"/>
              </a:spcBef>
            </a:pPr>
            <a:r>
              <a:rPr lang="en-US" sz="2400" dirty="0"/>
              <a:t>Scalable</a:t>
            </a:r>
          </a:p>
          <a:p>
            <a:pPr marL="285750" indent="-285750">
              <a:spcBef>
                <a:spcPts val="0"/>
              </a:spcBef>
            </a:pPr>
            <a:r>
              <a:rPr lang="en-US" sz="2400" dirty="0"/>
              <a:t>Can be run on any platform</a:t>
            </a:r>
          </a:p>
          <a:p>
            <a:pPr marL="285750" indent="-285750">
              <a:spcBef>
                <a:spcPts val="0"/>
              </a:spcBef>
            </a:pPr>
            <a:r>
              <a:rPr lang="en-US" sz="2400" dirty="0"/>
              <a:t>Easy to implement new features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50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2BE48-D049-4124-86FE-02349346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Project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7DB32-E72A-4A11-8EB1-6F7B86C1E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99231"/>
            <a:ext cx="5807460" cy="4599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Improve soil sensors created by Dr. Liang Dong and his research team </a:t>
            </a:r>
            <a:endParaRPr lang="en-US" dirty="0"/>
          </a:p>
          <a:p>
            <a:pPr lvl="1"/>
            <a:r>
              <a:rPr lang="en-US" sz="1800" dirty="0">
                <a:cs typeface="Calibri"/>
              </a:rPr>
              <a:t>Measure nitrogen levels within soil water content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cs typeface="Calibri"/>
              </a:rPr>
              <a:t>Displays data through phone application</a:t>
            </a:r>
          </a:p>
          <a:p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Application</a:t>
            </a:r>
          </a:p>
          <a:p>
            <a:pPr marL="742950" lvl="1" indent="-285750"/>
            <a:r>
              <a:rPr lang="en-US" sz="1800" dirty="0">
                <a:cs typeface="Calibri"/>
              </a:rPr>
              <a:t>Farmers</a:t>
            </a:r>
          </a:p>
          <a:p>
            <a:pPr marL="742950" lvl="1" indent="-285750"/>
            <a:r>
              <a:rPr lang="en-US" sz="1800" dirty="0">
                <a:cs typeface="Calibri"/>
              </a:rPr>
              <a:t>Researchers</a:t>
            </a:r>
          </a:p>
          <a:p>
            <a:pPr marL="742950" lvl="1" indent="-285750"/>
            <a:endParaRPr lang="en-US" dirty="0">
              <a:cs typeface="Calibri"/>
            </a:endParaRPr>
          </a:p>
        </p:txBody>
      </p:sp>
      <p:pic>
        <p:nvPicPr>
          <p:cNvPr id="10" name="Picture 10" descr="A group of palm trees on a sunny window&#10;&#10;Description generated with high confidence">
            <a:extLst>
              <a:ext uri="{FF2B5EF4-FFF2-40B4-BE49-F238E27FC236}">
                <a16:creationId xmlns:a16="http://schemas.microsoft.com/office/drawing/2014/main" id="{093DC192-D420-4833-BC85-AC9255EC5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3" t="22178" r="24011" b="24781"/>
          <a:stretch/>
        </p:blipFill>
        <p:spPr>
          <a:xfrm rot="5400000">
            <a:off x="5947134" y="1760011"/>
            <a:ext cx="4469520" cy="279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84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CA356-A22D-4D16-8DB1-FBA83F14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Demo</a:t>
            </a:r>
          </a:p>
        </p:txBody>
      </p:sp>
      <p:pic>
        <p:nvPicPr>
          <p:cNvPr id="4" name="appvideo">
            <a:hlinkClick r:id="" action="ppaction://media"/>
            <a:extLst>
              <a:ext uri="{FF2B5EF4-FFF2-40B4-BE49-F238E27FC236}">
                <a16:creationId xmlns:a16="http://schemas.microsoft.com/office/drawing/2014/main" id="{2BB0FF1B-D0BB-474E-B987-E0C6B5F10B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3638" y="1208605"/>
            <a:ext cx="2834240" cy="5039795"/>
          </a:xfrm>
        </p:spPr>
      </p:pic>
    </p:spTree>
    <p:extLst>
      <p:ext uri="{BB962C8B-B14F-4D97-AF65-F5344CB8AC3E}">
        <p14:creationId xmlns:p14="http://schemas.microsoft.com/office/powerpoint/2010/main" val="40662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4E55C-064D-4C82-A77D-5D765417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C3BA4-F0D6-43E0-AE9B-5A17C38B4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rgbClr val="404040"/>
              </a:solidFill>
              <a:ea typeface="+mn-lt"/>
              <a:cs typeface="+mn-lt"/>
            </a:endParaRPr>
          </a:p>
        </p:txBody>
      </p:sp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BE11955-9156-46A4-BC92-35A64C552C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167" t="-250" r="167" b="15000"/>
          <a:stretch/>
        </p:blipFill>
        <p:spPr>
          <a:xfrm>
            <a:off x="677334" y="750699"/>
            <a:ext cx="8596677" cy="45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46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42B2-933C-448C-AF5E-C50FB48A3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E7818"/>
                </a:solidFill>
              </a:rPr>
              <a:t>Future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7E3E0-9173-4CB3-8B67-5EA730C7B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8736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Sensors:</a:t>
            </a:r>
          </a:p>
          <a:p>
            <a:pPr lvl="1"/>
            <a:r>
              <a:rPr lang="en-US" dirty="0"/>
              <a:t>Ion Selective Membrane</a:t>
            </a:r>
          </a:p>
          <a:p>
            <a:pPr lvl="1"/>
            <a:r>
              <a:rPr lang="en-US" dirty="0"/>
              <a:t>Adaptability for other chemicals</a:t>
            </a:r>
          </a:p>
          <a:p>
            <a:r>
              <a:rPr lang="en-US" dirty="0"/>
              <a:t>Control box:</a:t>
            </a:r>
          </a:p>
          <a:p>
            <a:pPr lvl="1"/>
            <a:r>
              <a:rPr lang="en-US" dirty="0"/>
              <a:t>Waterproofing</a:t>
            </a:r>
          </a:p>
          <a:p>
            <a:pPr lvl="1"/>
            <a:r>
              <a:rPr lang="en-US" dirty="0"/>
              <a:t>Further size reduction</a:t>
            </a:r>
          </a:p>
          <a:p>
            <a:r>
              <a:rPr lang="en-US" dirty="0"/>
              <a:t>Software: </a:t>
            </a:r>
          </a:p>
          <a:p>
            <a:pPr lvl="1"/>
            <a:r>
              <a:rPr lang="en-US" dirty="0"/>
              <a:t>Make an Apple App</a:t>
            </a:r>
          </a:p>
          <a:p>
            <a:pPr lvl="1"/>
            <a:r>
              <a:rPr lang="en-US" dirty="0"/>
              <a:t>Extend Server Interface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 descr="A picture containing ground&#10;&#10;Description generated with very high confidence">
            <a:extLst>
              <a:ext uri="{FF2B5EF4-FFF2-40B4-BE49-F238E27FC236}">
                <a16:creationId xmlns:a16="http://schemas.microsoft.com/office/drawing/2014/main" id="{371B24D6-7F38-4A0C-9630-A044B532D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152" y="1225047"/>
            <a:ext cx="2239993" cy="2150663"/>
          </a:xfrm>
          <a:prstGeom prst="rect">
            <a:avLst/>
          </a:prstGeom>
        </p:spPr>
      </p:pic>
      <p:pic>
        <p:nvPicPr>
          <p:cNvPr id="7" name="Picture 4" descr="A picture containing light, traffic, green, ground&#10;&#10;Description generated with very high confidence">
            <a:extLst>
              <a:ext uri="{FF2B5EF4-FFF2-40B4-BE49-F238E27FC236}">
                <a16:creationId xmlns:a16="http://schemas.microsoft.com/office/drawing/2014/main" id="{EF95118A-A147-4401-92CD-96D06B09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9" t="6490" r="12453" b="9864"/>
          <a:stretch/>
        </p:blipFill>
        <p:spPr>
          <a:xfrm rot="5460000">
            <a:off x="7685059" y="1240270"/>
            <a:ext cx="2289019" cy="21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77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51170-1F49-4CDC-AF3F-4BBEF5D6B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Special Thanks</a:t>
            </a:r>
            <a:endParaRPr lang="en-US" dirty="0">
              <a:solidFill>
                <a:srgbClr val="53813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04A27-39C9-478D-B650-DFFDD2657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523" y="1534272"/>
            <a:ext cx="75826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Thank you for your time!</a:t>
            </a:r>
          </a:p>
          <a:p>
            <a:r>
              <a:rPr lang="en-US" sz="2000" dirty="0">
                <a:cs typeface="Calibri"/>
              </a:rPr>
              <a:t>We would also like to thank:</a:t>
            </a:r>
          </a:p>
          <a:p>
            <a:pPr marL="628650" lvl="1"/>
            <a:r>
              <a:rPr lang="en-US" sz="1800" dirty="0">
                <a:cs typeface="Calibri"/>
              </a:rPr>
              <a:t>Project advisor and client Dr. Liang Dong</a:t>
            </a:r>
          </a:p>
          <a:p>
            <a:pPr marL="628650" lvl="1"/>
            <a:r>
              <a:rPr lang="en-US" sz="1800" dirty="0">
                <a:cs typeface="Calibri"/>
              </a:rPr>
              <a:t>Graduate students Xinran Wang and </a:t>
            </a:r>
            <a:r>
              <a:rPr lang="en-US" sz="1800" dirty="0" err="1">
                <a:cs typeface="Calibri"/>
              </a:rPr>
              <a:t>Yuncong</a:t>
            </a:r>
            <a:r>
              <a:rPr lang="en-US" sz="1800" dirty="0">
                <a:cs typeface="Calibri"/>
              </a:rPr>
              <a:t> Chen</a:t>
            </a:r>
          </a:p>
          <a:p>
            <a:pPr marL="628650" lvl="1"/>
            <a:r>
              <a:rPr lang="en-US" sz="1800" dirty="0">
                <a:cs typeface="Calibri"/>
              </a:rPr>
              <a:t>Dr. Azahar Ali</a:t>
            </a:r>
          </a:p>
          <a:p>
            <a:pPr marL="628650" lvl="1"/>
            <a:r>
              <a:rPr lang="en-US" sz="1800" dirty="0">
                <a:cs typeface="Calibri"/>
              </a:rPr>
              <a:t>Dr. Michael Castellano</a:t>
            </a:r>
          </a:p>
        </p:txBody>
      </p:sp>
      <p:pic>
        <p:nvPicPr>
          <p:cNvPr id="4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6B5FE364-E0BA-48F0-8008-01B04E8A8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192" y="3484993"/>
            <a:ext cx="4051539" cy="256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8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2E108-5D15-43C0-A2E2-1CCD9C633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87F7A-6C3E-4641-8A73-FC9EFB1BB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32207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cs typeface="Calibri"/>
              </a:rPr>
              <a:t>Functional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Portable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Low maintenance  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Data collection via phone application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cs typeface="Calibri"/>
              </a:rPr>
              <a:t>Nonfunctional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Intuitive software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Easy to operate hardware</a:t>
            </a:r>
          </a:p>
          <a:p>
            <a:pPr lvl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Cheap for consumers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US" dirty="0">
              <a:cs typeface="Calibri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012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475C9-33FD-426E-ACAB-56E86CC07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Design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B1DF3-0043-4393-9EA8-DDD06FFC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922" y="1441721"/>
            <a:ext cx="8596668" cy="49453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>
                <a:cs typeface="Calibri"/>
              </a:rPr>
              <a:t>Our group focused on three main areas to improve, those being:</a:t>
            </a:r>
          </a:p>
          <a:p>
            <a:pPr marL="800100" lvl="1"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cs typeface="Calibri"/>
              </a:rPr>
              <a:t>Sensors</a:t>
            </a:r>
          </a:p>
          <a:p>
            <a:pPr marL="1200150" lvl="2"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Design and Fabrication</a:t>
            </a:r>
          </a:p>
          <a:p>
            <a:pPr marL="800100" lvl="1"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cs typeface="Calibri"/>
              </a:rPr>
              <a:t>Control box</a:t>
            </a:r>
          </a:p>
          <a:p>
            <a:pPr marL="1257300" lvl="2"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Circuit and Box Manufacturing</a:t>
            </a:r>
          </a:p>
          <a:p>
            <a:pPr marL="800100" lvl="1"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cs typeface="Calibri"/>
              </a:rPr>
              <a:t>Software</a:t>
            </a:r>
          </a:p>
          <a:p>
            <a:pPr marL="1257300" lvl="2"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cs typeface="Calibri"/>
              </a:rPr>
              <a:t>Phone Application and Server</a:t>
            </a:r>
          </a:p>
          <a:p>
            <a:pPr marL="914400" lvl="2" inden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>
              <a:cs typeface="Calibri"/>
            </a:endParaRPr>
          </a:p>
          <a:p>
            <a:pPr marL="1028700" lvl="2" inden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913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A391D-018E-4771-9F95-2571D448C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Sensors</a:t>
            </a:r>
            <a:endParaRPr lang="en-US" dirty="0">
              <a:solidFill>
                <a:srgbClr val="53813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693F6-9C91-47D6-9053-B91DBA293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236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Purpose:</a:t>
            </a:r>
            <a:r>
              <a:rPr lang="en-US" sz="2000" dirty="0"/>
              <a:t> To measure the voltage potential of soil water in order to determine the nitrogen concentration.</a:t>
            </a:r>
          </a:p>
          <a:p>
            <a:r>
              <a:rPr lang="en-US" sz="2000" dirty="0"/>
              <a:t>Reference and working electrodes</a:t>
            </a:r>
          </a:p>
          <a:p>
            <a:endParaRPr lang="en-US" sz="2000" dirty="0">
              <a:solidFill>
                <a:srgbClr val="404040"/>
              </a:solidFill>
            </a:endParaRPr>
          </a:p>
          <a:p>
            <a:endParaRPr lang="en-US" sz="2000" dirty="0">
              <a:solidFill>
                <a:srgbClr val="40404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4" name="Picture 4" descr="A picture containing indoor, blender, sitting, table&#10;&#10;Description generated with very high confidence">
            <a:extLst>
              <a:ext uri="{FF2B5EF4-FFF2-40B4-BE49-F238E27FC236}">
                <a16:creationId xmlns:a16="http://schemas.microsoft.com/office/drawing/2014/main" id="{498031C2-F4A4-4B26-8839-363CDD242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29014" y="1319274"/>
            <a:ext cx="2880342" cy="614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9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A391D-018E-4771-9F95-2571D448C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Sensors</a:t>
            </a:r>
            <a:r>
              <a:rPr lang="en-US" dirty="0">
                <a:solidFill>
                  <a:srgbClr val="538135"/>
                </a:solidFill>
              </a:rPr>
              <a:t> Previous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693F6-9C91-47D6-9053-B91DBA293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4463"/>
            <a:ext cx="8596668" cy="38807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742950" indent="-285750"/>
            <a:endParaRPr lang="en-US" sz="16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Features: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Copper Solder Pads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Silver Strip for chemical deposition 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    (working and reference electrodes)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Flaws: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Small area for chemical deposition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Sensor boards were rectangular instead of circular.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Corrosion on sides of copper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Conductivity issue from silver strips to solder pads</a:t>
            </a:r>
          </a:p>
          <a:p>
            <a:pPr marL="285750" lvl="1"/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673D6-5DEE-4FF8-86F9-1F850E65B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625" y="3648347"/>
            <a:ext cx="2653701" cy="2882480"/>
          </a:xfrm>
          <a:prstGeom prst="rect">
            <a:avLst/>
          </a:prstGeom>
        </p:spPr>
      </p:pic>
      <p:pic>
        <p:nvPicPr>
          <p:cNvPr id="4" name="Picture 5" descr="A close up of a clock&#10;&#10;Description generated with high confidence">
            <a:extLst>
              <a:ext uri="{FF2B5EF4-FFF2-40B4-BE49-F238E27FC236}">
                <a16:creationId xmlns:a16="http://schemas.microsoft.com/office/drawing/2014/main" id="{40D11FE7-8539-4D9A-9CBC-5B4610AE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662" y="477327"/>
            <a:ext cx="4224067" cy="28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4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9B831-DF14-4E5F-9E9E-0157E4CB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Previous Design: Flaws</a:t>
            </a:r>
            <a:endParaRPr lang="en-US" dirty="0" err="1"/>
          </a:p>
        </p:txBody>
      </p:sp>
      <p:pic>
        <p:nvPicPr>
          <p:cNvPr id="31" name="Picture 31">
            <a:extLst>
              <a:ext uri="{FF2B5EF4-FFF2-40B4-BE49-F238E27FC236}">
                <a16:creationId xmlns:a16="http://schemas.microsoft.com/office/drawing/2014/main" id="{200112D8-2A5A-45F6-A232-23E530D3D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637" y="2272582"/>
            <a:ext cx="4690441" cy="1400370"/>
          </a:xfrm>
          <a:prstGeom prst="rect">
            <a:avLst/>
          </a:prstGeom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21A7786A-27B7-4AAF-BDD6-B07C75CB6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984" y="3092091"/>
            <a:ext cx="2306638" cy="601813"/>
          </a:xfrm>
          <a:prstGeom prst="rect">
            <a:avLst/>
          </a:prstGeom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id="{F3E4C7E7-C777-4ADF-9619-6B6F853B1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195" y="3619141"/>
            <a:ext cx="5428103" cy="1030288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29FC120E-B345-43FF-BBC5-B44D9B6A7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360" y="3100345"/>
            <a:ext cx="33147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3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A391D-018E-4771-9F95-2571D448C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38135"/>
                </a:solidFill>
                <a:cs typeface="Calibri Light"/>
              </a:rPr>
              <a:t>Sensors</a:t>
            </a:r>
            <a:r>
              <a:rPr lang="en-US" dirty="0">
                <a:solidFill>
                  <a:srgbClr val="538135"/>
                </a:solidFill>
              </a:rPr>
              <a:t> Current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693F6-9C91-47D6-9053-B91DBA293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00689"/>
            <a:ext cx="8596668" cy="47290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285750"/>
            <a:endParaRPr lang="en-US" sz="16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Features: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Copper solder pads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Circular chemical deposition pads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Solder mask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Temperature Sensor on back side of PCB</a:t>
            </a:r>
          </a:p>
          <a:p>
            <a:r>
              <a:rPr lang="en-US" sz="2000" dirty="0">
                <a:solidFill>
                  <a:srgbClr val="000000"/>
                </a:solidFill>
              </a:rPr>
              <a:t>Improvements: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Corrosion protection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Larger solder pads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Easier chemical deposition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Temperature sensing</a:t>
            </a:r>
          </a:p>
          <a:p>
            <a:pPr lvl="1"/>
            <a:endParaRPr lang="en-US" sz="1800" dirty="0">
              <a:solidFill>
                <a:srgbClr val="000000"/>
              </a:solidFill>
            </a:endParaRPr>
          </a:p>
          <a:p>
            <a:pPr marL="285750" lvl="1"/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6" name="Picture 6" descr="A picture containing text, scoreboard, black&#10;&#10;Description generated with high confidence">
            <a:extLst>
              <a:ext uri="{FF2B5EF4-FFF2-40B4-BE49-F238E27FC236}">
                <a16:creationId xmlns:a16="http://schemas.microsoft.com/office/drawing/2014/main" id="{BB63E866-F3B9-45F9-B985-D8C7B66AA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" r="461" b="27711"/>
          <a:stretch/>
        </p:blipFill>
        <p:spPr>
          <a:xfrm>
            <a:off x="6425840" y="414450"/>
            <a:ext cx="4348575" cy="3616307"/>
          </a:xfrm>
          <a:prstGeom prst="rect">
            <a:avLst/>
          </a:prstGeom>
        </p:spPr>
      </p:pic>
      <p:pic>
        <p:nvPicPr>
          <p:cNvPr id="8" name="Picture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AB94DA5-C65E-4B0C-B83E-09E41F19D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601" y="4134389"/>
            <a:ext cx="2212495" cy="2269825"/>
          </a:xfrm>
          <a:prstGeom prst="rect">
            <a:avLst/>
          </a:prstGeom>
        </p:spPr>
      </p:pic>
      <p:pic>
        <p:nvPicPr>
          <p:cNvPr id="5" name="Picture 6" descr="A circuit board&#10;&#10;Description generated with high confidence">
            <a:extLst>
              <a:ext uri="{FF2B5EF4-FFF2-40B4-BE49-F238E27FC236}">
                <a16:creationId xmlns:a16="http://schemas.microsoft.com/office/drawing/2014/main" id="{88B8FC74-52AE-430F-B291-8E87EF2CD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60000">
            <a:off x="6463551" y="4219126"/>
            <a:ext cx="2210698" cy="21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66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B810F-AB0D-4F00-84D6-C0CBD3504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40" y="1600295"/>
            <a:ext cx="8596668" cy="439835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/>
              <a:t>Testing: Took place in Coover labs</a:t>
            </a:r>
          </a:p>
          <a:p>
            <a:pPr lvl="1"/>
            <a:r>
              <a:rPr lang="en-US" sz="1800" dirty="0"/>
              <a:t>Nitrogen levels</a:t>
            </a:r>
          </a:p>
          <a:p>
            <a:pPr lvl="2"/>
            <a:r>
              <a:rPr lang="en-US" sz="1600" dirty="0"/>
              <a:t>Test range from 1-100 PPM</a:t>
            </a:r>
          </a:p>
          <a:p>
            <a:pPr lvl="1"/>
            <a:r>
              <a:rPr lang="en-US" sz="1800" dirty="0"/>
              <a:t>Temperature</a:t>
            </a:r>
          </a:p>
          <a:p>
            <a:pPr lvl="2"/>
            <a:r>
              <a:rPr lang="en-US" sz="1600" dirty="0">
                <a:solidFill>
                  <a:srgbClr val="404040"/>
                </a:solidFill>
              </a:rPr>
              <a:t>Tests were performed over three different temp ranges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</a:rPr>
              <a:t>Procedure</a:t>
            </a:r>
          </a:p>
          <a:p>
            <a:pPr marL="1257300" lvl="2" indent="-342900"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Dilute nitrogen solutions</a:t>
            </a:r>
          </a:p>
          <a:p>
            <a:pPr marL="1257300" lvl="2" indent="-342900"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Insert sensor electrodes into solution for 2 minutes</a:t>
            </a:r>
          </a:p>
          <a:p>
            <a:pPr marL="1257300" lvl="2" indent="-342900"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After 2 minutes record the voltage</a:t>
            </a:r>
          </a:p>
          <a:p>
            <a:pPr marL="1257300" lvl="2" indent="-342900"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Rinse sensor in distilled water</a:t>
            </a:r>
          </a:p>
          <a:p>
            <a:pPr marL="1257300" lvl="2" indent="-342900"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Wait 2 minutes</a:t>
            </a:r>
          </a:p>
          <a:p>
            <a:pPr marL="1257300" lvl="2" indent="-342900">
              <a:buAutoNum type="arabicPeriod"/>
            </a:pPr>
            <a:r>
              <a:rPr lang="en-US" sz="1600" dirty="0">
                <a:solidFill>
                  <a:srgbClr val="404040"/>
                </a:solidFill>
              </a:rPr>
              <a:t>Perform another test</a:t>
            </a:r>
          </a:p>
          <a:p>
            <a:pPr marL="1257300" lvl="2" indent="-342900">
              <a:buAutoNum type="arabicPeriod"/>
            </a:pPr>
            <a:endParaRPr lang="en-US" sz="1600" dirty="0">
              <a:solidFill>
                <a:srgbClr val="404040"/>
              </a:solidFill>
            </a:endParaRPr>
          </a:p>
          <a:p>
            <a:pPr marL="914400" lvl="2" indent="0">
              <a:buNone/>
            </a:pPr>
            <a:endParaRPr lang="en-US" dirty="0">
              <a:solidFill>
                <a:srgbClr val="404040"/>
              </a:solidFill>
            </a:endParaRPr>
          </a:p>
          <a:p>
            <a:pPr lvl="2"/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8A18F-2EAF-46F9-95D2-6ED28B50A4CE}"/>
              </a:ext>
            </a:extLst>
          </p:cNvPr>
          <p:cNvSpPr txBox="1"/>
          <p:nvPr/>
        </p:nvSpPr>
        <p:spPr>
          <a:xfrm>
            <a:off x="582706" y="712694"/>
            <a:ext cx="6745941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538135"/>
                </a:solidFill>
              </a:rPr>
              <a:t>Sensor Testing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467789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</TotalTime>
  <Words>336</Words>
  <Application>Microsoft Office PowerPoint</Application>
  <PresentationFormat>Widescreen</PresentationFormat>
  <Paragraphs>140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Trebuchet MS</vt:lpstr>
      <vt:lpstr>Wingdings 3</vt:lpstr>
      <vt:lpstr>Facet</vt:lpstr>
      <vt:lpstr>Ag Sensors for the Measurement of Soil Water Contents</vt:lpstr>
      <vt:lpstr>Project Goal</vt:lpstr>
      <vt:lpstr>Requirements</vt:lpstr>
      <vt:lpstr>Design Improvements</vt:lpstr>
      <vt:lpstr>Sensors</vt:lpstr>
      <vt:lpstr>Sensors Previous Design</vt:lpstr>
      <vt:lpstr>Sensor Previous Design: Flaws</vt:lpstr>
      <vt:lpstr>Sensors Current Design</vt:lpstr>
      <vt:lpstr>PowerPoint Presentation</vt:lpstr>
      <vt:lpstr>PowerPoint Presentation</vt:lpstr>
      <vt:lpstr>Sensor Testing Results – Room Temp</vt:lpstr>
      <vt:lpstr>PowerPoint Presentation</vt:lpstr>
      <vt:lpstr>Control Box </vt:lpstr>
      <vt:lpstr>Voltage Amplification Circuit</vt:lpstr>
      <vt:lpstr>Amplifier Circuit PCB Before &amp; After</vt:lpstr>
      <vt:lpstr>Physical Box Changes </vt:lpstr>
      <vt:lpstr>Software</vt:lpstr>
      <vt:lpstr>System Architecture</vt:lpstr>
      <vt:lpstr>Server</vt:lpstr>
      <vt:lpstr>Software Demo</vt:lpstr>
      <vt:lpstr>PowerPoint Presentation</vt:lpstr>
      <vt:lpstr>Future Improvements</vt:lpstr>
      <vt:lpstr>Special 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Cox</dc:creator>
  <cp:lastModifiedBy>Colin Cox</cp:lastModifiedBy>
  <cp:revision>711</cp:revision>
  <dcterms:created xsi:type="dcterms:W3CDTF">2013-07-15T20:26:40Z</dcterms:created>
  <dcterms:modified xsi:type="dcterms:W3CDTF">2018-04-25T14:16:21Z</dcterms:modified>
</cp:coreProperties>
</file>